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DM Sans Bold Italics" charset="1" panose="00000000000000000000"/>
      <p:regular r:id="rId16"/>
    </p:embeddedFont>
    <p:embeddedFont>
      <p:font typeface="Now Bold" charset="1" panose="00000800000000000000"/>
      <p:regular r:id="rId17"/>
    </p:embeddedFont>
    <p:embeddedFont>
      <p:font typeface="DM Sans" charset="1" panose="00000000000000000000"/>
      <p:regular r:id="rId18"/>
    </p:embeddedFont>
    <p:embeddedFont>
      <p:font typeface="DM Sans Bold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3.jpeg>
</file>

<file path=ppt/media/image4.png>
</file>

<file path=ppt/media/image5.sv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380940" y="649592"/>
            <a:ext cx="7516996" cy="8987817"/>
            <a:chOff x="0" y="0"/>
            <a:chExt cx="8603361" cy="10286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56459" t="0" r="-23004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73748" y="1146060"/>
            <a:ext cx="846187" cy="981086"/>
          </a:xfrm>
          <a:custGeom>
            <a:avLst/>
            <a:gdLst/>
            <a:ahLst/>
            <a:cxnLst/>
            <a:rect r="r" b="b" t="t" l="l"/>
            <a:pathLst>
              <a:path h="981086" w="846187">
                <a:moveTo>
                  <a:pt x="0" y="0"/>
                </a:moveTo>
                <a:lnTo>
                  <a:pt x="846186" y="0"/>
                </a:lnTo>
                <a:lnTo>
                  <a:pt x="846186" y="981086"/>
                </a:lnTo>
                <a:lnTo>
                  <a:pt x="0" y="9810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73748" y="7389129"/>
            <a:ext cx="7913921" cy="464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27"/>
              </a:lnSpc>
              <a:spcBef>
                <a:spcPct val="0"/>
              </a:spcBef>
            </a:pPr>
            <a:r>
              <a:rPr lang="en-US" b="true" sz="3030" i="true">
                <a:solidFill>
                  <a:srgbClr val="56AEFF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Presented by: RITESH PATIL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4800" y="3242516"/>
            <a:ext cx="12008032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9"/>
              </a:lnSpc>
            </a:pPr>
            <a:r>
              <a:rPr lang="en-US" sz="6407" b="true">
                <a:solidFill>
                  <a:srgbClr val="FFFBFB"/>
                </a:solidFill>
                <a:latin typeface="Now Bold"/>
                <a:ea typeface="Now Bold"/>
                <a:cs typeface="Now Bold"/>
                <a:sym typeface="Now Bold"/>
              </a:rPr>
              <a:t>POWER BI PRESENTATION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4664795"/>
            <a:ext cx="11233685" cy="719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49"/>
              </a:lnSpc>
            </a:pPr>
            <a:r>
              <a:rPr lang="en-US" b="true" sz="4707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ECOMMERCE SALES DASHBOARD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18675" y="4345781"/>
            <a:ext cx="10450651" cy="1585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18"/>
              </a:lnSpc>
              <a:spcBef>
                <a:spcPct val="0"/>
              </a:spcBef>
            </a:pPr>
            <a:r>
              <a:rPr lang="en-US" b="true" sz="10265">
                <a:solidFill>
                  <a:srgbClr val="145DA0"/>
                </a:solidFill>
                <a:latin typeface="Now Bold"/>
                <a:ea typeface="Now Bold"/>
                <a:cs typeface="Now Bold"/>
                <a:sym typeface="Now Bold"/>
              </a:rPr>
              <a:t>THANK YOU!!!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10467" y="4428506"/>
            <a:ext cx="2613061" cy="2273181"/>
            <a:chOff x="0" y="0"/>
            <a:chExt cx="991873" cy="8628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3057764" y="5984826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5768364" y="4428506"/>
            <a:ext cx="2613061" cy="2273181"/>
            <a:chOff x="0" y="0"/>
            <a:chExt cx="991873" cy="8628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 flipV="true">
            <a:off x="5915661" y="5984826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0000675" y="1509629"/>
            <a:ext cx="6992751" cy="8074770"/>
            <a:chOff x="0" y="0"/>
            <a:chExt cx="54991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solidFill>
              <a:srgbClr val="56AE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0143550" y="1698193"/>
            <a:ext cx="6697476" cy="7733806"/>
            <a:chOff x="0" y="0"/>
            <a:chExt cx="54991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36659" t="0" r="-36659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8629075" y="4428506"/>
            <a:ext cx="2613061" cy="2273181"/>
            <a:chOff x="0" y="0"/>
            <a:chExt cx="991873" cy="86286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7" id="17"/>
          <p:cNvSpPr/>
          <p:nvPr/>
        </p:nvSpPr>
        <p:spPr>
          <a:xfrm flipV="true">
            <a:off x="8776372" y="5984826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8" id="18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986667" y="1698193"/>
            <a:ext cx="8437330" cy="121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b="true" sz="8020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OVERVIEW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057764" y="6140218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Objectives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71770" y="4570265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915661" y="6140218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Data Overview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229667" y="4570265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776372" y="6140218"/>
            <a:ext cx="2318467" cy="31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5"/>
              </a:lnSpc>
            </a:pPr>
            <a:r>
              <a:rPr lang="en-US" sz="188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Visualizations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090378" y="4570265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860032"/>
          </a:xfrm>
          <a:custGeom>
            <a:avLst/>
            <a:gdLst/>
            <a:ahLst/>
            <a:cxnLst/>
            <a:rect r="r" b="b" t="t" l="l"/>
            <a:pathLst>
              <a:path h="3860032" w="18288000">
                <a:moveTo>
                  <a:pt x="0" y="0"/>
                </a:moveTo>
                <a:lnTo>
                  <a:pt x="18288000" y="0"/>
                </a:lnTo>
                <a:lnTo>
                  <a:pt x="18288000" y="3860032"/>
                </a:lnTo>
                <a:lnTo>
                  <a:pt x="0" y="3860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7827" r="0" b="-10782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58366" y="0"/>
            <a:ext cx="9658350" cy="10287000"/>
            <a:chOff x="0" y="0"/>
            <a:chExt cx="254376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43763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43763">
                  <a:moveTo>
                    <a:pt x="0" y="0"/>
                  </a:moveTo>
                  <a:lnTo>
                    <a:pt x="2543763" y="0"/>
                  </a:lnTo>
                  <a:lnTo>
                    <a:pt x="25437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4376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021151" y="2372600"/>
            <a:ext cx="8245699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887"/>
              </a:lnSpc>
              <a:spcBef>
                <a:spcPct val="0"/>
              </a:spcBef>
            </a:pPr>
            <a:r>
              <a:rPr lang="en-US" b="true" sz="5739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OBJECTIVES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526103" y="3898586"/>
            <a:ext cx="9541925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85"/>
              </a:lnSpc>
              <a:spcBef>
                <a:spcPct val="0"/>
              </a:spcBef>
            </a:pPr>
            <a:r>
              <a:rPr lang="en-US" b="true" sz="3757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1. Profitability 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22875" y="4508009"/>
            <a:ext cx="9129333" cy="758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•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Profi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ts by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ate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go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ry.</a:t>
            </a:r>
          </a:p>
          <a:p>
            <a:pPr algn="just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• Profits by Month.</a:t>
            </a:r>
          </a:p>
        </p:txBody>
      </p:sp>
      <p:sp>
        <p:nvSpPr>
          <p:cNvPr name="AutoShape 9" id="9"/>
          <p:cNvSpPr/>
          <p:nvPr/>
        </p:nvSpPr>
        <p:spPr>
          <a:xfrm>
            <a:off x="4776289" y="9842252"/>
            <a:ext cx="8735422" cy="0"/>
          </a:xfrm>
          <a:prstGeom prst="line">
            <a:avLst/>
          </a:prstGeom>
          <a:ln cap="flat" w="47625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4413134" y="5524157"/>
            <a:ext cx="7421577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5"/>
              </a:lnSpc>
              <a:spcBef>
                <a:spcPct val="0"/>
              </a:spcBef>
            </a:pPr>
            <a:r>
              <a:rPr lang="en-US" b="true" sz="3757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2. Customer &amp; Regional Insights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745533" y="6219306"/>
            <a:ext cx="9129333" cy="1520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• Sales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dis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tr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ibu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tion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b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y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st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ate.</a:t>
            </a:r>
          </a:p>
          <a:p>
            <a:pPr algn="just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•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Cust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mer 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urcha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se tre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nd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 and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freq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u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ent 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uy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ers.</a:t>
            </a:r>
          </a:p>
          <a:p>
            <a:pPr algn="just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• Id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ntify 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egions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wi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 th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hi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hest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and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lowe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 s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</a:p>
          <a:p>
            <a:pPr algn="just" marL="0" indent="0" lvl="0">
              <a:lnSpc>
                <a:spcPts val="3057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4306574" y="7781539"/>
            <a:ext cx="8356861" cy="628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85"/>
              </a:lnSpc>
              <a:spcBef>
                <a:spcPct val="0"/>
              </a:spcBef>
            </a:pPr>
            <a:r>
              <a:rPr lang="en-US" b="true" sz="3757">
                <a:solidFill>
                  <a:srgbClr val="4BD1FB"/>
                </a:solidFill>
                <a:latin typeface="DM Sans Bold"/>
                <a:ea typeface="DM Sans Bold"/>
                <a:cs typeface="DM Sans Bold"/>
                <a:sym typeface="DM Sans Bold"/>
              </a:rPr>
              <a:t>3. Order &amp; Payment Mode Analysis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45533" y="8438588"/>
            <a:ext cx="9129333" cy="1139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• Most preferred payment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ethods.</a:t>
            </a:r>
          </a:p>
          <a:p>
            <a:pPr algn="just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•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Paym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ent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mod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d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is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tr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bu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tion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by ca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tegory.</a:t>
            </a:r>
          </a:p>
          <a:p>
            <a:pPr algn="just" marL="0" indent="0" lvl="0">
              <a:lnSpc>
                <a:spcPts val="3057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• Avera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ge order val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u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 </a:t>
            </a:r>
            <a:r>
              <a:rPr lang="en-US" sz="2215" strike="noStrike" u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per p</a:t>
            </a:r>
            <a:r>
              <a:rPr lang="en-US" sz="221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ayment mode.</a:t>
            </a:r>
          </a:p>
        </p:txBody>
      </p:sp>
      <p:sp>
        <p:nvSpPr>
          <p:cNvPr name="AutoShape 14" id="14"/>
          <p:cNvSpPr/>
          <p:nvPr/>
        </p:nvSpPr>
        <p:spPr>
          <a:xfrm>
            <a:off x="4755058" y="7633768"/>
            <a:ext cx="8735422" cy="0"/>
          </a:xfrm>
          <a:prstGeom prst="line">
            <a:avLst/>
          </a:prstGeom>
          <a:ln cap="flat" w="47625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4722875" y="5443195"/>
            <a:ext cx="8735422" cy="0"/>
          </a:xfrm>
          <a:prstGeom prst="line">
            <a:avLst/>
          </a:prstGeom>
          <a:ln cap="flat" w="47625">
            <a:solidFill>
              <a:srgbClr val="145DA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0640" y="-1543050"/>
            <a:ext cx="19210521" cy="4453378"/>
            <a:chOff x="0" y="0"/>
            <a:chExt cx="5059561" cy="11729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9561" cy="1172906"/>
            </a:xfrm>
            <a:custGeom>
              <a:avLst/>
              <a:gdLst/>
              <a:ahLst/>
              <a:cxnLst/>
              <a:rect r="r" b="b" t="t" l="l"/>
              <a:pathLst>
                <a:path h="1172906" w="5059561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  <a:ln w="38100" cap="sq">
              <a:solidFill>
                <a:srgbClr val="56AE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04754" y="9074551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63441" y="-390286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398071" y="-136788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00991" y="9922935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919280" y="1626663"/>
            <a:ext cx="10450651" cy="738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19"/>
              </a:lnSpc>
              <a:spcBef>
                <a:spcPct val="0"/>
              </a:spcBef>
            </a:pPr>
            <a:r>
              <a:rPr lang="en-US" b="true" sz="4766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DATA OVERVIEW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2735497" y="3005673"/>
            <a:ext cx="12644443" cy="7123358"/>
          </a:xfrm>
          <a:custGeom>
            <a:avLst/>
            <a:gdLst/>
            <a:ahLst/>
            <a:cxnLst/>
            <a:rect r="r" b="b" t="t" l="l"/>
            <a:pathLst>
              <a:path h="7123358" w="12644443">
                <a:moveTo>
                  <a:pt x="0" y="0"/>
                </a:moveTo>
                <a:lnTo>
                  <a:pt x="12644443" y="0"/>
                </a:lnTo>
                <a:lnTo>
                  <a:pt x="12644443" y="7123358"/>
                </a:lnTo>
                <a:lnTo>
                  <a:pt x="0" y="71233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1" id="11"/>
          <p:cNvSpPr txBox="true"/>
          <p:nvPr/>
        </p:nvSpPr>
        <p:spPr>
          <a:xfrm rot="0">
            <a:off x="121766" y="3004404"/>
            <a:ext cx="2104876" cy="644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65"/>
              </a:lnSpc>
              <a:spcBef>
                <a:spcPct val="0"/>
              </a:spcBef>
            </a:pPr>
            <a:r>
              <a:rPr lang="en-US" b="true" sz="3887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Table  - 1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0640" y="-1543050"/>
            <a:ext cx="19210521" cy="4453378"/>
            <a:chOff x="0" y="0"/>
            <a:chExt cx="5059561" cy="11729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9561" cy="1172906"/>
            </a:xfrm>
            <a:custGeom>
              <a:avLst/>
              <a:gdLst/>
              <a:ahLst/>
              <a:cxnLst/>
              <a:rect r="r" b="b" t="t" l="l"/>
              <a:pathLst>
                <a:path h="1172906" w="5059561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  <a:ln w="38100" cap="sq">
              <a:solidFill>
                <a:srgbClr val="56AE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04754" y="9074551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63441" y="-390286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398071" y="-136788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00991" y="9922935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919280" y="1626663"/>
            <a:ext cx="10450651" cy="738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19"/>
              </a:lnSpc>
              <a:spcBef>
                <a:spcPct val="0"/>
              </a:spcBef>
            </a:pPr>
            <a:r>
              <a:rPr lang="en-US" b="true" sz="4766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DATA OVERVIEW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956" y="3004404"/>
            <a:ext cx="2216497" cy="644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65"/>
              </a:lnSpc>
              <a:spcBef>
                <a:spcPct val="0"/>
              </a:spcBef>
            </a:pPr>
            <a:r>
              <a:rPr lang="en-US" b="true" sz="3887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Table  - 2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523560" y="3250529"/>
            <a:ext cx="13751270" cy="6332204"/>
          </a:xfrm>
          <a:custGeom>
            <a:avLst/>
            <a:gdLst/>
            <a:ahLst/>
            <a:cxnLst/>
            <a:rect r="r" b="b" t="t" l="l"/>
            <a:pathLst>
              <a:path h="6332204" w="13751270">
                <a:moveTo>
                  <a:pt x="0" y="0"/>
                </a:moveTo>
                <a:lnTo>
                  <a:pt x="13751270" y="0"/>
                </a:lnTo>
                <a:lnTo>
                  <a:pt x="13751270" y="6332205"/>
                </a:lnTo>
                <a:lnTo>
                  <a:pt x="0" y="63322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1581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0640" y="-1543050"/>
            <a:ext cx="19210521" cy="4453378"/>
            <a:chOff x="0" y="0"/>
            <a:chExt cx="5059561" cy="11729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9561" cy="1172906"/>
            </a:xfrm>
            <a:custGeom>
              <a:avLst/>
              <a:gdLst/>
              <a:ahLst/>
              <a:cxnLst/>
              <a:rect r="r" b="b" t="t" l="l"/>
              <a:pathLst>
                <a:path h="1172906" w="5059561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051D40"/>
            </a:solidFill>
            <a:ln w="38100" cap="sq">
              <a:solidFill>
                <a:srgbClr val="56AE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04754" y="9074551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6"/>
                </a:lnTo>
                <a:lnTo>
                  <a:pt x="0" y="17151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63441" y="-390286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398071" y="-136788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00991" y="9922935"/>
            <a:ext cx="2988937" cy="570615"/>
          </a:xfrm>
          <a:custGeom>
            <a:avLst/>
            <a:gdLst/>
            <a:ahLst/>
            <a:cxnLst/>
            <a:rect r="r" b="b" t="t" l="l"/>
            <a:pathLst>
              <a:path h="570615" w="2988937">
                <a:moveTo>
                  <a:pt x="0" y="0"/>
                </a:moveTo>
                <a:lnTo>
                  <a:pt x="2988938" y="0"/>
                </a:lnTo>
                <a:lnTo>
                  <a:pt x="2988938" y="570616"/>
                </a:lnTo>
                <a:lnTo>
                  <a:pt x="0" y="5706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919280" y="1626663"/>
            <a:ext cx="10450651" cy="738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19"/>
              </a:lnSpc>
              <a:spcBef>
                <a:spcPct val="0"/>
              </a:spcBef>
            </a:pPr>
            <a:r>
              <a:rPr lang="en-US" b="true" sz="4766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COLUMN CREATION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823801" y="3071414"/>
            <a:ext cx="8320804" cy="6950859"/>
          </a:xfrm>
          <a:custGeom>
            <a:avLst/>
            <a:gdLst/>
            <a:ahLst/>
            <a:cxnLst/>
            <a:rect r="r" b="b" t="t" l="l"/>
            <a:pathLst>
              <a:path h="6950859" w="8320804">
                <a:moveTo>
                  <a:pt x="0" y="0"/>
                </a:moveTo>
                <a:lnTo>
                  <a:pt x="8320804" y="0"/>
                </a:lnTo>
                <a:lnTo>
                  <a:pt x="8320804" y="6950859"/>
                </a:lnTo>
                <a:lnTo>
                  <a:pt x="0" y="69508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652777" y="3569956"/>
            <a:ext cx="3308770" cy="5953774"/>
          </a:xfrm>
          <a:custGeom>
            <a:avLst/>
            <a:gdLst/>
            <a:ahLst/>
            <a:cxnLst/>
            <a:rect r="r" b="b" t="t" l="l"/>
            <a:pathLst>
              <a:path h="5953774" w="3308770">
                <a:moveTo>
                  <a:pt x="0" y="0"/>
                </a:moveTo>
                <a:lnTo>
                  <a:pt x="3308769" y="0"/>
                </a:lnTo>
                <a:lnTo>
                  <a:pt x="3308769" y="5953774"/>
                </a:lnTo>
                <a:lnTo>
                  <a:pt x="0" y="59537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1535" y="2222186"/>
            <a:ext cx="15840703" cy="7384970"/>
          </a:xfrm>
          <a:custGeom>
            <a:avLst/>
            <a:gdLst/>
            <a:ahLst/>
            <a:cxnLst/>
            <a:rect r="r" b="b" t="t" l="l"/>
            <a:pathLst>
              <a:path h="7384970" w="15840703">
                <a:moveTo>
                  <a:pt x="0" y="0"/>
                </a:moveTo>
                <a:lnTo>
                  <a:pt x="15840704" y="0"/>
                </a:lnTo>
                <a:lnTo>
                  <a:pt x="15840704" y="7384970"/>
                </a:lnTo>
                <a:lnTo>
                  <a:pt x="0" y="73849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3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3919280" y="1321863"/>
            <a:ext cx="10450651" cy="738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19"/>
              </a:lnSpc>
              <a:spcBef>
                <a:spcPct val="0"/>
              </a:spcBef>
            </a:pPr>
            <a:r>
              <a:rPr lang="en-US" b="true" sz="4766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DASHBOARD VISUALIZATION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4900" y="2134594"/>
            <a:ext cx="15849429" cy="7501932"/>
          </a:xfrm>
          <a:custGeom>
            <a:avLst/>
            <a:gdLst/>
            <a:ahLst/>
            <a:cxnLst/>
            <a:rect r="r" b="b" t="t" l="l"/>
            <a:pathLst>
              <a:path h="7501932" w="15849429">
                <a:moveTo>
                  <a:pt x="0" y="0"/>
                </a:moveTo>
                <a:lnTo>
                  <a:pt x="15849429" y="0"/>
                </a:lnTo>
                <a:lnTo>
                  <a:pt x="15849429" y="7501932"/>
                </a:lnTo>
                <a:lnTo>
                  <a:pt x="0" y="75019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3919280" y="1321863"/>
            <a:ext cx="10450651" cy="738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19"/>
              </a:lnSpc>
              <a:spcBef>
                <a:spcPct val="0"/>
              </a:spcBef>
            </a:pPr>
            <a:r>
              <a:rPr lang="en-US" b="true" sz="4766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DASHBOARD VISUALIZATION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197811"/>
            <a:ext cx="16048568" cy="7414718"/>
          </a:xfrm>
          <a:custGeom>
            <a:avLst/>
            <a:gdLst/>
            <a:ahLst/>
            <a:cxnLst/>
            <a:rect r="r" b="b" t="t" l="l"/>
            <a:pathLst>
              <a:path h="7414718" w="16048568">
                <a:moveTo>
                  <a:pt x="0" y="0"/>
                </a:moveTo>
                <a:lnTo>
                  <a:pt x="16048568" y="0"/>
                </a:lnTo>
                <a:lnTo>
                  <a:pt x="16048568" y="7414718"/>
                </a:lnTo>
                <a:lnTo>
                  <a:pt x="0" y="74147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3919280" y="1321863"/>
            <a:ext cx="10450651" cy="738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19"/>
              </a:lnSpc>
              <a:spcBef>
                <a:spcPct val="0"/>
              </a:spcBef>
            </a:pPr>
            <a:r>
              <a:rPr lang="en-US" b="true" sz="4766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DASHBOARD VISUALIZATION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DAGjXcgWxv0</dc:identifier>
  <dcterms:modified xsi:type="dcterms:W3CDTF">2011-08-01T06:04:30Z</dcterms:modified>
  <cp:revision>1</cp:revision>
  <dc:title>Studio Shodwe</dc:title>
</cp:coreProperties>
</file>

<file path=docProps/thumbnail.jpeg>
</file>